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70" r:id="rId12"/>
    <p:sldId id="266" r:id="rId13"/>
    <p:sldId id="268" r:id="rId14"/>
    <p:sldId id="267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3" d="100"/>
          <a:sy n="93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Patient-specific Optimization of a Neurosurgical Robotic Manipulator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87654"/>
            <a:ext cx="8825658" cy="861420"/>
          </a:xfrm>
        </p:spPr>
        <p:txBody>
          <a:bodyPr/>
          <a:lstStyle/>
          <a:p>
            <a:r>
              <a:rPr lang="en-US" sz="2400" dirty="0" smtClean="0"/>
              <a:t>Michael </a:t>
            </a:r>
            <a:r>
              <a:rPr lang="en-US" sz="2400" dirty="0" err="1" smtClean="0"/>
              <a:t>Brauckmann</a:t>
            </a:r>
            <a:r>
              <a:rPr lang="en-US" sz="2400" dirty="0" smtClean="0"/>
              <a:t> – Daniel Miller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4/29/14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685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Linkage Evaluation</a:t>
            </a:r>
            <a:br>
              <a:rPr lang="en-US" dirty="0" smtClean="0"/>
            </a:br>
            <a:r>
              <a:rPr lang="en-US" sz="2800" dirty="0" smtClean="0"/>
              <a:t>Collision Detection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 smtClean="0"/>
              <a:t>Collisions approximated with shape primitives</a:t>
            </a:r>
          </a:p>
          <a:p>
            <a:pPr lvl="1"/>
            <a:r>
              <a:rPr lang="en-US" dirty="0" smtClean="0"/>
              <a:t>Shape collision trivial to calculate</a:t>
            </a:r>
          </a:p>
          <a:p>
            <a:pPr lvl="1"/>
            <a:r>
              <a:rPr lang="en-US" dirty="0" smtClean="0"/>
              <a:t>Concave Mesh collision </a:t>
            </a:r>
            <a:r>
              <a:rPr lang="en-US" u="sng" dirty="0" smtClean="0"/>
              <a:t>very</a:t>
            </a:r>
            <a:r>
              <a:rPr lang="en-US" dirty="0" smtClean="0"/>
              <a:t> difficult to calculate</a:t>
            </a:r>
          </a:p>
          <a:p>
            <a:r>
              <a:rPr lang="en-US" dirty="0" smtClean="0"/>
              <a:t>Collision with patient</a:t>
            </a:r>
          </a:p>
          <a:p>
            <a:pPr lvl="1"/>
            <a:r>
              <a:rPr lang="en-US" dirty="0" smtClean="0"/>
              <a:t>Approximated as set of Spheres</a:t>
            </a:r>
          </a:p>
          <a:p>
            <a:r>
              <a:rPr lang="en-US" dirty="0" smtClean="0"/>
              <a:t>Collision with MRI bore </a:t>
            </a:r>
          </a:p>
          <a:p>
            <a:pPr lvl="1"/>
            <a:r>
              <a:rPr lang="en-US" dirty="0" smtClean="0"/>
              <a:t>Approximated as Cylinder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6379983" y="711853"/>
            <a:ext cx="4332617" cy="5925252"/>
            <a:chOff x="5948469" y="157049"/>
            <a:chExt cx="4644188" cy="635135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8469" y="157049"/>
              <a:ext cx="4644188" cy="333075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8469" y="3177649"/>
              <a:ext cx="4644188" cy="33307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1263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Linkage Evaluation</a:t>
            </a:r>
            <a:br>
              <a:rPr lang="en-US" dirty="0" smtClean="0"/>
            </a:br>
            <a:r>
              <a:rPr lang="en-US" sz="2800" dirty="0" smtClean="0"/>
              <a:t>Collision Detection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 smtClean="0"/>
              <a:t>Collisions approximated with shape primitives</a:t>
            </a:r>
          </a:p>
          <a:p>
            <a:pPr lvl="1"/>
            <a:r>
              <a:rPr lang="en-US" dirty="0" smtClean="0"/>
              <a:t>Shape collision trivial to calculate</a:t>
            </a:r>
          </a:p>
          <a:p>
            <a:pPr lvl="1"/>
            <a:r>
              <a:rPr lang="en-US" dirty="0" smtClean="0"/>
              <a:t>Concave Mesh collision </a:t>
            </a:r>
            <a:r>
              <a:rPr lang="en-US" u="sng" dirty="0" smtClean="0"/>
              <a:t>very</a:t>
            </a:r>
            <a:r>
              <a:rPr lang="en-US" dirty="0" smtClean="0"/>
              <a:t> difficult to calculate</a:t>
            </a:r>
          </a:p>
          <a:p>
            <a:r>
              <a:rPr lang="en-US" dirty="0" smtClean="0"/>
              <a:t>Collision with patient</a:t>
            </a:r>
          </a:p>
          <a:p>
            <a:pPr lvl="1"/>
            <a:r>
              <a:rPr lang="en-US" dirty="0" smtClean="0"/>
              <a:t>Approximated as set of Spheres</a:t>
            </a:r>
          </a:p>
          <a:p>
            <a:r>
              <a:rPr lang="en-US" dirty="0" smtClean="0"/>
              <a:t>Collision with MRI bore </a:t>
            </a:r>
          </a:p>
          <a:p>
            <a:pPr lvl="1"/>
            <a:r>
              <a:rPr lang="en-US" dirty="0" smtClean="0"/>
              <a:t>Approximated as Cylinder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00" t="4097" r="34639" b="9151"/>
          <a:stretch/>
        </p:blipFill>
        <p:spPr>
          <a:xfrm>
            <a:off x="6169572" y="1282810"/>
            <a:ext cx="4403835" cy="5117992"/>
          </a:xfrm>
        </p:spPr>
      </p:pic>
    </p:spTree>
    <p:extLst>
      <p:ext uri="{BB962C8B-B14F-4D97-AF65-F5344CB8AC3E}">
        <p14:creationId xmlns:p14="http://schemas.microsoft.com/office/powerpoint/2010/main" val="56698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Successfully generated viable linkages through genetic simulation</a:t>
            </a:r>
          </a:p>
          <a:p>
            <a:endParaRPr lang="en-US" dirty="0" smtClean="0"/>
          </a:p>
          <a:p>
            <a:r>
              <a:rPr lang="en-US" dirty="0" smtClean="0"/>
              <a:t>Created a fast collision detection approximation</a:t>
            </a:r>
          </a:p>
          <a:p>
            <a:endParaRPr lang="en-US" dirty="0" smtClean="0"/>
          </a:p>
          <a:p>
            <a:r>
              <a:rPr lang="en-US" dirty="0" smtClean="0"/>
              <a:t>Resolved redundancy in manipulator 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63" t="9665" r="12440" b="5569"/>
          <a:stretch/>
        </p:blipFill>
        <p:spPr>
          <a:xfrm>
            <a:off x="5849882" y="1444125"/>
            <a:ext cx="5441416" cy="449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53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882" y="1444125"/>
            <a:ext cx="5444498" cy="449868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Successfully generated viable linkages through genetic simulation</a:t>
            </a:r>
          </a:p>
          <a:p>
            <a:endParaRPr lang="en-US" dirty="0" smtClean="0"/>
          </a:p>
          <a:p>
            <a:r>
              <a:rPr lang="en-US" dirty="0" smtClean="0"/>
              <a:t>Created a fast collision detection approximation</a:t>
            </a:r>
          </a:p>
          <a:p>
            <a:endParaRPr lang="en-US" dirty="0" smtClean="0"/>
          </a:p>
          <a:p>
            <a:r>
              <a:rPr lang="en-US" dirty="0" smtClean="0"/>
              <a:t>Resolved redundancy in manipulator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06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5" name="render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20940" y="1185073"/>
            <a:ext cx="6750121" cy="5063198"/>
          </a:xfrm>
        </p:spPr>
      </p:pic>
    </p:spTree>
    <p:extLst>
      <p:ext uri="{BB962C8B-B14F-4D97-AF65-F5344CB8AC3E}">
        <p14:creationId xmlns:p14="http://schemas.microsoft.com/office/powerpoint/2010/main" val="2661402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 </a:t>
            </a:r>
            <a:br>
              <a:rPr lang="en-US" dirty="0" smtClean="0"/>
            </a:br>
            <a:r>
              <a:rPr lang="en-US" sz="2800" dirty="0" smtClean="0"/>
              <a:t>Any questions?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923" y="1760523"/>
            <a:ext cx="10077634" cy="491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927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 Description</a:t>
            </a:r>
            <a:endParaRPr lang="en-US" dirty="0"/>
          </a:p>
          <a:p>
            <a:r>
              <a:rPr lang="en-US" dirty="0"/>
              <a:t>Genetic Simulation </a:t>
            </a:r>
            <a:r>
              <a:rPr lang="en-US" dirty="0" smtClean="0"/>
              <a:t>Overview</a:t>
            </a:r>
          </a:p>
          <a:p>
            <a:r>
              <a:rPr lang="en-US" dirty="0" smtClean="0"/>
              <a:t>Robot Description</a:t>
            </a:r>
          </a:p>
          <a:p>
            <a:pPr lvl="1"/>
            <a:r>
              <a:rPr lang="en-US" dirty="0" smtClean="0"/>
              <a:t>Parameterization of Linkage </a:t>
            </a:r>
          </a:p>
          <a:p>
            <a:r>
              <a:rPr lang="en-US" dirty="0" smtClean="0"/>
              <a:t>Forward and Inverse Kinematics</a:t>
            </a:r>
          </a:p>
          <a:p>
            <a:r>
              <a:rPr lang="en-US" dirty="0" smtClean="0"/>
              <a:t>Linkage Evaluation</a:t>
            </a:r>
            <a:endParaRPr lang="en-US" dirty="0"/>
          </a:p>
          <a:p>
            <a:pPr lvl="1"/>
            <a:r>
              <a:rPr lang="en-US" dirty="0"/>
              <a:t>Fitness </a:t>
            </a:r>
            <a:r>
              <a:rPr lang="en-US" dirty="0" smtClean="0"/>
              <a:t>Function</a:t>
            </a:r>
          </a:p>
          <a:p>
            <a:pPr lvl="1"/>
            <a:r>
              <a:rPr lang="en-US" dirty="0" smtClean="0"/>
              <a:t>Collision Detection</a:t>
            </a:r>
          </a:p>
          <a:p>
            <a:r>
              <a:rPr lang="en-US" dirty="0" smtClean="0"/>
              <a:t>Results</a:t>
            </a:r>
          </a:p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78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Optimize the robot’s geometry</a:t>
            </a:r>
          </a:p>
          <a:p>
            <a:pPr lvl="1"/>
            <a:r>
              <a:rPr lang="en-US" dirty="0" smtClean="0"/>
              <a:t>To the patient’s dimensions</a:t>
            </a:r>
          </a:p>
          <a:p>
            <a:pPr lvl="1"/>
            <a:r>
              <a:rPr lang="en-US" dirty="0" smtClean="0"/>
              <a:t>To the surgical site</a:t>
            </a:r>
          </a:p>
          <a:p>
            <a:pPr lvl="1"/>
            <a:r>
              <a:rPr lang="en-US" dirty="0"/>
              <a:t>To the surgical </a:t>
            </a:r>
            <a:r>
              <a:rPr lang="en-US" dirty="0" smtClean="0"/>
              <a:t>workspace</a:t>
            </a:r>
          </a:p>
          <a:p>
            <a:pPr lvl="1"/>
            <a:endParaRPr lang="en-US" dirty="0"/>
          </a:p>
          <a:p>
            <a:r>
              <a:rPr lang="en-US" dirty="0" smtClean="0"/>
              <a:t>Avoid collisions </a:t>
            </a:r>
          </a:p>
          <a:p>
            <a:pPr lvl="1"/>
            <a:r>
              <a:rPr lang="en-US" dirty="0" smtClean="0"/>
              <a:t>Patient &amp; MRI Machine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Other possible subtasks</a:t>
            </a:r>
          </a:p>
          <a:p>
            <a:pPr lvl="1"/>
            <a:r>
              <a:rPr lang="en-US" dirty="0" smtClean="0"/>
              <a:t>Maximize clearance</a:t>
            </a:r>
          </a:p>
          <a:p>
            <a:pPr lvl="1"/>
            <a:r>
              <a:rPr lang="en-US" dirty="0" smtClean="0"/>
              <a:t>Maximize rigidity</a:t>
            </a:r>
          </a:p>
          <a:p>
            <a:pPr lvl="1"/>
            <a:r>
              <a:rPr lang="en-US" dirty="0" smtClean="0"/>
              <a:t>…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03814" y="5680985"/>
            <a:ext cx="4396341" cy="575353"/>
          </a:xfrm>
        </p:spPr>
        <p:txBody>
          <a:bodyPr anchor="b"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The </a:t>
            </a:r>
            <a:r>
              <a:rPr lang="en-US" dirty="0"/>
              <a:t>AIM Lab RCM </a:t>
            </a:r>
            <a:r>
              <a:rPr lang="en-US" dirty="0" smtClean="0"/>
              <a:t>Robotic Manipulator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26" t="9015" r="15015" b="6709"/>
          <a:stretch/>
        </p:blipFill>
        <p:spPr>
          <a:xfrm>
            <a:off x="5880024" y="1550774"/>
            <a:ext cx="4643919" cy="413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893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Optimize the robot’s geometry</a:t>
            </a:r>
          </a:p>
          <a:p>
            <a:pPr lvl="1"/>
            <a:r>
              <a:rPr lang="en-US" dirty="0" smtClean="0"/>
              <a:t>To the patient’s dimensions</a:t>
            </a:r>
          </a:p>
          <a:p>
            <a:pPr lvl="1"/>
            <a:r>
              <a:rPr lang="en-US" dirty="0" smtClean="0"/>
              <a:t>To the surgical site</a:t>
            </a:r>
          </a:p>
          <a:p>
            <a:pPr lvl="1"/>
            <a:r>
              <a:rPr lang="en-US" dirty="0"/>
              <a:t>To the surgical </a:t>
            </a:r>
            <a:r>
              <a:rPr lang="en-US" dirty="0" smtClean="0"/>
              <a:t>workspace</a:t>
            </a:r>
          </a:p>
          <a:p>
            <a:pPr lvl="1"/>
            <a:endParaRPr lang="en-US" dirty="0"/>
          </a:p>
          <a:p>
            <a:r>
              <a:rPr lang="en-US" dirty="0" smtClean="0"/>
              <a:t>Avoid collisions </a:t>
            </a:r>
          </a:p>
          <a:p>
            <a:pPr lvl="1"/>
            <a:r>
              <a:rPr lang="en-US" dirty="0" smtClean="0"/>
              <a:t>Patient &amp; MRI Machine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Other possible subtasks</a:t>
            </a:r>
          </a:p>
          <a:p>
            <a:pPr lvl="1"/>
            <a:r>
              <a:rPr lang="en-US" dirty="0" smtClean="0"/>
              <a:t>Maximize clearance</a:t>
            </a:r>
          </a:p>
          <a:p>
            <a:pPr lvl="1"/>
            <a:r>
              <a:rPr lang="en-US" dirty="0" smtClean="0"/>
              <a:t>Maximize rigidity</a:t>
            </a:r>
          </a:p>
          <a:p>
            <a:pPr lvl="1"/>
            <a:r>
              <a:rPr lang="en-US" dirty="0" smtClean="0"/>
              <a:t>…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03814" y="5680985"/>
            <a:ext cx="4396341" cy="575353"/>
          </a:xfrm>
        </p:spPr>
        <p:txBody>
          <a:bodyPr anchor="b"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The </a:t>
            </a:r>
            <a:r>
              <a:rPr lang="en-US" dirty="0"/>
              <a:t>AIM Lab RCM </a:t>
            </a:r>
            <a:r>
              <a:rPr lang="en-US" dirty="0" smtClean="0"/>
              <a:t>Robotic Manipulator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55" t="9724" r="14300" b="6610"/>
          <a:stretch/>
        </p:blipFill>
        <p:spPr>
          <a:xfrm>
            <a:off x="5859476" y="1550774"/>
            <a:ext cx="4670025" cy="413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93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Genetic Simulation Overview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Complex non-linear parameter space</a:t>
            </a:r>
          </a:p>
          <a:p>
            <a:pPr lvl="1"/>
            <a:r>
              <a:rPr lang="en-US" dirty="0" smtClean="0"/>
              <a:t>Small change in linkage dimension may result in inadmissible configuration (</a:t>
            </a:r>
            <a:r>
              <a:rPr lang="en-US" dirty="0" err="1" smtClean="0"/>
              <a:t>i.e</a:t>
            </a:r>
            <a:r>
              <a:rPr lang="en-US" dirty="0" smtClean="0"/>
              <a:t> Collision)</a:t>
            </a:r>
            <a:endParaRPr lang="en-US" dirty="0"/>
          </a:p>
          <a:p>
            <a:r>
              <a:rPr lang="en-US" dirty="0" smtClean="0"/>
              <a:t>No quantitate way to compare configurations (yet.)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Genetic Algorithms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u="sng" dirty="0" smtClean="0"/>
              <a:t>Generate</a:t>
            </a:r>
            <a:r>
              <a:rPr lang="en-US" dirty="0" smtClean="0"/>
              <a:t> a “population” of varying linkages</a:t>
            </a:r>
          </a:p>
          <a:p>
            <a:r>
              <a:rPr lang="en-US" u="sng" dirty="0" smtClean="0"/>
              <a:t>Evaluate</a:t>
            </a:r>
            <a:r>
              <a:rPr lang="en-US" dirty="0" smtClean="0"/>
              <a:t> each linkage against a particular task</a:t>
            </a:r>
          </a:p>
          <a:p>
            <a:pPr lvl="1"/>
            <a:r>
              <a:rPr lang="en-US" dirty="0" smtClean="0"/>
              <a:t>Weight performance in different categories</a:t>
            </a:r>
          </a:p>
          <a:p>
            <a:r>
              <a:rPr lang="en-US" u="sng" dirty="0" smtClean="0"/>
              <a:t>Select</a:t>
            </a:r>
            <a:r>
              <a:rPr lang="en-US" dirty="0" smtClean="0"/>
              <a:t> high-performing individuals</a:t>
            </a:r>
          </a:p>
          <a:p>
            <a:pPr lvl="1"/>
            <a:r>
              <a:rPr lang="en-US" dirty="0" smtClean="0"/>
              <a:t>Proportional to performance</a:t>
            </a:r>
          </a:p>
          <a:p>
            <a:r>
              <a:rPr lang="en-US" u="sng" dirty="0" smtClean="0"/>
              <a:t>Mutate</a:t>
            </a:r>
            <a:r>
              <a:rPr lang="en-US" dirty="0" smtClean="0"/>
              <a:t> members of population</a:t>
            </a:r>
          </a:p>
          <a:p>
            <a:pPr lvl="1"/>
            <a:r>
              <a:rPr lang="en-US" dirty="0" smtClean="0"/>
              <a:t>Crossover</a:t>
            </a:r>
          </a:p>
          <a:p>
            <a:pPr lvl="1"/>
            <a:r>
              <a:rPr lang="en-US" dirty="0" smtClean="0"/>
              <a:t>Random mutation</a:t>
            </a:r>
          </a:p>
          <a:p>
            <a:r>
              <a:rPr lang="en-US" dirty="0" smtClean="0"/>
              <a:t>Repeat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198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Description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3 Rotational &amp; </a:t>
            </a:r>
            <a:r>
              <a:rPr lang="en-US" dirty="0" smtClean="0"/>
              <a:t>4 </a:t>
            </a:r>
            <a:r>
              <a:rPr lang="en-US" dirty="0" smtClean="0"/>
              <a:t>Translational joints</a:t>
            </a:r>
          </a:p>
          <a:p>
            <a:endParaRPr lang="en-US" dirty="0" smtClean="0"/>
          </a:p>
          <a:p>
            <a:r>
              <a:rPr lang="en-US" dirty="0" smtClean="0"/>
              <a:t>Linkage rotates about point relative to base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Linkage Parameters:</a:t>
            </a:r>
          </a:p>
          <a:p>
            <a:pPr lvl="1"/>
            <a:r>
              <a:rPr lang="en-US" dirty="0" smtClean="0"/>
              <a:t>Link 1 – Length</a:t>
            </a:r>
          </a:p>
          <a:p>
            <a:pPr lvl="1"/>
            <a:r>
              <a:rPr lang="en-US" dirty="0"/>
              <a:t>Link 1 - </a:t>
            </a:r>
            <a:r>
              <a:rPr lang="en-US" dirty="0" smtClean="0"/>
              <a:t>Radius</a:t>
            </a:r>
            <a:endParaRPr lang="en-US" dirty="0"/>
          </a:p>
          <a:p>
            <a:pPr lvl="1"/>
            <a:r>
              <a:rPr lang="en-US" dirty="0"/>
              <a:t>Link </a:t>
            </a:r>
            <a:r>
              <a:rPr lang="en-US" dirty="0" smtClean="0"/>
              <a:t>2 </a:t>
            </a:r>
            <a:r>
              <a:rPr lang="en-US" dirty="0"/>
              <a:t>– Length</a:t>
            </a:r>
          </a:p>
          <a:p>
            <a:pPr lvl="1"/>
            <a:r>
              <a:rPr lang="en-US" dirty="0"/>
              <a:t>Link </a:t>
            </a:r>
            <a:r>
              <a:rPr lang="en-US" dirty="0" smtClean="0"/>
              <a:t>2 – Radius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0" r="10170"/>
          <a:stretch/>
        </p:blipFill>
        <p:spPr>
          <a:xfrm>
            <a:off x="5810803" y="3344407"/>
            <a:ext cx="4395788" cy="3152604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803" y="576311"/>
            <a:ext cx="4395788" cy="3152604"/>
          </a:xfrm>
        </p:spPr>
      </p:pic>
    </p:spTree>
    <p:extLst>
      <p:ext uri="{BB962C8B-B14F-4D97-AF65-F5344CB8AC3E}">
        <p14:creationId xmlns:p14="http://schemas.microsoft.com/office/powerpoint/2010/main" val="2153977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 and Inverse Kinematics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Forward Kinematics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350" y="3984887"/>
            <a:ext cx="3356937" cy="2557666"/>
          </a:xfrm>
        </p:spPr>
      </p:pic>
      <p:sp>
        <p:nvSpPr>
          <p:cNvPr id="14" name="Content Placeholder 13"/>
          <p:cNvSpPr>
            <a:spLocks noGrp="1"/>
          </p:cNvSpPr>
          <p:nvPr>
            <p:ph sz="quarter" idx="4"/>
          </p:nvPr>
        </p:nvSpPr>
        <p:spPr>
          <a:xfrm>
            <a:off x="1103313" y="2481262"/>
            <a:ext cx="3602252" cy="3741738"/>
          </a:xfrm>
        </p:spPr>
        <p:txBody>
          <a:bodyPr/>
          <a:lstStyle/>
          <a:p>
            <a:r>
              <a:rPr lang="en-US" dirty="0" smtClean="0"/>
              <a:t>Kinematics determined by with </a:t>
            </a:r>
            <a:r>
              <a:rPr lang="en-US" dirty="0" err="1" smtClean="0"/>
              <a:t>Denavit-Hartenburg</a:t>
            </a:r>
            <a:r>
              <a:rPr lang="en-US" dirty="0" smtClean="0"/>
              <a:t> parameters</a:t>
            </a:r>
          </a:p>
          <a:p>
            <a:endParaRPr lang="en-US" dirty="0"/>
          </a:p>
          <a:p>
            <a:r>
              <a:rPr lang="en-US" dirty="0" smtClean="0"/>
              <a:t>Resulting linkage motions rotate about a fixed point</a:t>
            </a:r>
          </a:p>
          <a:p>
            <a:endParaRPr lang="en-US" dirty="0" smtClean="0"/>
          </a:p>
          <a:p>
            <a:r>
              <a:rPr lang="en-US" dirty="0" smtClean="0"/>
              <a:t>Location of fixed point determined by location of XYZ Table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625" y="1673486"/>
            <a:ext cx="3219450" cy="20288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489" y="3984887"/>
            <a:ext cx="3356937" cy="255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104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 and Inverse Kinematics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Inverse Kinematics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Given the point of entry a </a:t>
            </a:r>
            <a:r>
              <a:rPr lang="en-US" dirty="0"/>
              <a:t>g</a:t>
            </a:r>
            <a:r>
              <a:rPr lang="en-US" dirty="0" smtClean="0"/>
              <a:t>eometrical </a:t>
            </a:r>
            <a:r>
              <a:rPr lang="en-US" dirty="0"/>
              <a:t>s</a:t>
            </a:r>
            <a:r>
              <a:rPr lang="en-US" dirty="0" smtClean="0"/>
              <a:t>olution is easy</a:t>
            </a:r>
          </a:p>
          <a:p>
            <a:r>
              <a:rPr lang="en-US" dirty="0" smtClean="0"/>
              <a:t>The two angles are defined by the 3D slope of the line from entry point to goal </a:t>
            </a:r>
          </a:p>
          <a:p>
            <a:r>
              <a:rPr lang="en-US" dirty="0" smtClean="0"/>
              <a:t>The XYZ Table must Lie on a parallel Line </a:t>
            </a:r>
          </a:p>
          <a:p>
            <a:r>
              <a:rPr lang="en-US" dirty="0" smtClean="0"/>
              <a:t>This line can be parameterized by the needle extension to give an exact point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417" y="1710176"/>
            <a:ext cx="5835720" cy="414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696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Linkage Evaluation</a:t>
            </a:r>
            <a:br>
              <a:rPr lang="en-US" dirty="0" smtClean="0"/>
            </a:br>
            <a:r>
              <a:rPr lang="en-US" sz="2800" dirty="0" smtClean="0"/>
              <a:t>Fitness Function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Test Parameters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Percentage of IK solutions that collided </a:t>
            </a:r>
          </a:p>
          <a:p>
            <a:r>
              <a:rPr lang="en-US" dirty="0" smtClean="0"/>
              <a:t>Percentage of Workspace with at least one none colliding solution </a:t>
            </a:r>
          </a:p>
          <a:p>
            <a:r>
              <a:rPr lang="en-US" dirty="0" smtClean="0"/>
              <a:t>Percentage of IK solutions not in bounds of XYZ table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Other Possibilities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One over the total Link Length </a:t>
            </a:r>
            <a:endParaRPr lang="en-US" dirty="0"/>
          </a:p>
          <a:p>
            <a:pPr lvl="1"/>
            <a:r>
              <a:rPr lang="en-US" dirty="0" smtClean="0"/>
              <a:t>Short links are stiffer and more accurate </a:t>
            </a:r>
          </a:p>
          <a:p>
            <a:r>
              <a:rPr lang="en-US" dirty="0" smtClean="0"/>
              <a:t>Median extension of needle </a:t>
            </a:r>
          </a:p>
          <a:p>
            <a:pPr lvl="1"/>
            <a:r>
              <a:rPr lang="en-US" dirty="0" smtClean="0"/>
              <a:t> keeping it near middle of range tend to increase distance from collision </a:t>
            </a:r>
          </a:p>
          <a:p>
            <a:r>
              <a:rPr lang="en-US" dirty="0" smtClean="0"/>
              <a:t>Average distance of a point to nearest obstacle  </a:t>
            </a:r>
          </a:p>
          <a:p>
            <a:pPr lvl="1"/>
            <a:r>
              <a:rPr lang="en-US" dirty="0" smtClean="0"/>
              <a:t>Good for collision avoidance 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285122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205</TotalTime>
  <Words>484</Words>
  <Application>Microsoft Office PowerPoint</Application>
  <PresentationFormat>Widescreen</PresentationFormat>
  <Paragraphs>121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</vt:lpstr>
      <vt:lpstr>Patient-specific Optimization of a Neurosurgical Robotic Manipulator</vt:lpstr>
      <vt:lpstr>Overview</vt:lpstr>
      <vt:lpstr>Problem Description</vt:lpstr>
      <vt:lpstr>Problem Description</vt:lpstr>
      <vt:lpstr>Genetic Simulation Overview</vt:lpstr>
      <vt:lpstr>Robot Description</vt:lpstr>
      <vt:lpstr>Forward and Inverse Kinematics</vt:lpstr>
      <vt:lpstr>Forward and Inverse Kinematics</vt:lpstr>
      <vt:lpstr>Linkage Evaluation Fitness Function</vt:lpstr>
      <vt:lpstr>Linkage Evaluation Collision Detection</vt:lpstr>
      <vt:lpstr>Linkage Evaluation Collision Detection</vt:lpstr>
      <vt:lpstr>Results!</vt:lpstr>
      <vt:lpstr>Results!</vt:lpstr>
      <vt:lpstr>Results!</vt:lpstr>
      <vt:lpstr>Thank you!  Any questions?</vt:lpstr>
    </vt:vector>
  </TitlesOfParts>
  <Company>Worcester Polytechnic Institute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 Optimization of an MRI-safe Neurosurgical Robotic Manipulator</dc:title>
  <dc:creator>Daniel Miller</dc:creator>
  <cp:lastModifiedBy>Daniel Miller</cp:lastModifiedBy>
  <cp:revision>18</cp:revision>
  <dcterms:created xsi:type="dcterms:W3CDTF">2014-04-29T18:39:17Z</dcterms:created>
  <dcterms:modified xsi:type="dcterms:W3CDTF">2014-04-29T22:13:12Z</dcterms:modified>
</cp:coreProperties>
</file>

<file path=docProps/thumbnail.jpeg>
</file>